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7" r:id="rId2"/>
    <p:sldId id="258" r:id="rId3"/>
    <p:sldId id="259" r:id="rId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 horzBarState="maximized">
    <p:restoredLeft sz="18959" autoAdjust="0"/>
    <p:restoredTop sz="94660"/>
  </p:normalViewPr>
  <p:slideViewPr>
    <p:cSldViewPr snapToGrid="0">
      <p:cViewPr varScale="1">
        <p:scale>
          <a:sx n="74" d="100"/>
          <a:sy n="74" d="100"/>
        </p:scale>
        <p:origin x="300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FF39-A4D5-4397-8DB5-AC7E41AB137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CE12-36D5-4B07-8B27-9F44AE3B0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004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FF39-A4D5-4397-8DB5-AC7E41AB137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CE12-36D5-4B07-8B27-9F44AE3B0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0978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FF39-A4D5-4397-8DB5-AC7E41AB137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CE12-36D5-4B07-8B27-9F44AE3B0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15208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FF39-A4D5-4397-8DB5-AC7E41AB137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CE12-36D5-4B07-8B27-9F44AE3B0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3127465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FF39-A4D5-4397-8DB5-AC7E41AB137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CE12-36D5-4B07-8B27-9F44AE3B0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5577771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FF39-A4D5-4397-8DB5-AC7E41AB137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CE12-36D5-4B07-8B27-9F44AE3B0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698454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FF39-A4D5-4397-8DB5-AC7E41AB137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CE12-36D5-4B07-8B27-9F44AE3B0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6708712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FF39-A4D5-4397-8DB5-AC7E41AB137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CE12-36D5-4B07-8B27-9F44AE3B0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554381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FF39-A4D5-4397-8DB5-AC7E41AB137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CE12-36D5-4B07-8B27-9F44AE3B0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039900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FF39-A4D5-4397-8DB5-AC7E41AB137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CE12-36D5-4B07-8B27-9F44AE3B0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393046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ECFF39-A4D5-4397-8DB5-AC7E41AB137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83CCE12-36D5-4B07-8B27-9F44AE3B0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530427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BECFF39-A4D5-4397-8DB5-AC7E41AB1370}" type="datetimeFigureOut">
              <a:rPr lang="en-US" smtClean="0"/>
              <a:t>8/7/2015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83CCE12-36D5-4B07-8B27-9F44AE3B041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2022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6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02" name="Picture 2" descr="index_clip_image002_0012"/>
          <p:cNvPicPr>
            <a:picLocks noChangeAspect="1" noChangeArrowheads="1"/>
          </p:cNvPicPr>
          <p:nvPr/>
        </p:nvPicPr>
        <p:blipFill>
          <a:blip r:embed="rId2">
            <a:lum contrast="-48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0947" t="50000" r="1479" b="2441"/>
          <a:stretch>
            <a:fillRect/>
          </a:stretch>
        </p:blipFill>
        <p:spPr bwMode="auto">
          <a:xfrm>
            <a:off x="0" y="-15875"/>
            <a:ext cx="9144000" cy="687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1203" name="WordArt 8"/>
          <p:cNvSpPr>
            <a:spLocks noChangeArrowheads="1" noChangeShapeType="1" noTextEdit="1"/>
          </p:cNvSpPr>
          <p:nvPr/>
        </p:nvSpPr>
        <p:spPr bwMode="auto">
          <a:xfrm>
            <a:off x="533400" y="-152400"/>
            <a:ext cx="8077200" cy="6629400"/>
          </a:xfrm>
          <a:prstGeom prst="rect">
            <a:avLst/>
          </a:prstGeom>
        </p:spPr>
        <p:txBody>
          <a:bodyPr wrap="none" fromWordArt="1">
            <a:prstTxWarp prst="textDeflate">
              <a:avLst>
                <a:gd name="adj" fmla="val 26227"/>
              </a:avLst>
            </a:prstTxWarp>
          </a:bodyPr>
          <a:lstStyle/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 panose="020B0806030902050204" pitchFamily="34" charset="0"/>
              </a:rPr>
              <a:t>Unit 1, Pt 4</a:t>
            </a:r>
          </a:p>
          <a:p>
            <a:pPr algn="ctr"/>
            <a:r>
              <a:rPr lang="en-US" sz="3600" kern="10">
                <a:ln w="9525">
                  <a:solidFill>
                    <a:srgbClr val="000000"/>
                  </a:solidFill>
                  <a:round/>
                  <a:headEnd/>
                  <a:tailEnd/>
                </a:ln>
                <a:solidFill>
                  <a:srgbClr val="000000"/>
                </a:solidFill>
                <a:latin typeface="Impact" panose="020B0806030902050204" pitchFamily="34" charset="0"/>
              </a:rPr>
              <a:t>Looking Inside the Body</a:t>
            </a:r>
          </a:p>
        </p:txBody>
      </p:sp>
    </p:spTree>
    <p:extLst>
      <p:ext uri="{BB962C8B-B14F-4D97-AF65-F5344CB8AC3E}">
        <p14:creationId xmlns:p14="http://schemas.microsoft.com/office/powerpoint/2010/main" val="28280772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581400" y="152400"/>
            <a:ext cx="4572000" cy="1600200"/>
          </a:xfrm>
        </p:spPr>
        <p:txBody>
          <a:bodyPr>
            <a:normAutofit/>
          </a:bodyPr>
          <a:lstStyle/>
          <a:p>
            <a:pPr>
              <a:defRPr/>
            </a:pPr>
            <a:r>
              <a:rPr lang="en-US" dirty="0">
                <a:solidFill>
                  <a:schemeClr val="tx1"/>
                </a:solidFill>
              </a:rPr>
              <a:t>Clinical (Diagnostic) Terminology</a:t>
            </a:r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3429000" y="2057400"/>
            <a:ext cx="4648200" cy="4800600"/>
          </a:xfrm>
        </p:spPr>
        <p:txBody>
          <a:bodyPr/>
          <a:lstStyle/>
          <a:p>
            <a:pPr>
              <a:defRPr/>
            </a:pPr>
            <a:r>
              <a:rPr lang="en-US" altLang="en-US" sz="2400" b="1" u="sng" dirty="0" smtClean="0">
                <a:solidFill>
                  <a:srgbClr val="009900"/>
                </a:solidFill>
              </a:rPr>
              <a:t>Radiography</a:t>
            </a:r>
            <a:r>
              <a:rPr lang="en-US" altLang="en-US" sz="2400" dirty="0" smtClean="0"/>
              <a:t> –</a:t>
            </a:r>
          </a:p>
          <a:p>
            <a:pPr lvl="1">
              <a:defRPr/>
            </a:pPr>
            <a:r>
              <a:rPr lang="en-US" altLang="en-US" sz="2000" dirty="0" smtClean="0">
                <a:cs typeface="Arial" pitchFamily="34" charset="0"/>
              </a:rPr>
              <a:t>Film records (radiographs) of internal structures of the body made by electromagnetic radiation </a:t>
            </a:r>
            <a:r>
              <a:rPr lang="en-US" altLang="en-US" sz="2000" i="1" dirty="0" smtClean="0">
                <a:cs typeface="Arial" pitchFamily="34" charset="0"/>
              </a:rPr>
              <a:t>(X-rays, gamma rays, radio waves</a:t>
            </a:r>
            <a:r>
              <a:rPr lang="en-US" altLang="en-US" sz="2000" dirty="0" smtClean="0">
                <a:cs typeface="Arial" pitchFamily="34" charset="0"/>
              </a:rPr>
              <a:t>) passing through the body to act on special film</a:t>
            </a:r>
          </a:p>
          <a:p>
            <a:pPr lvl="1">
              <a:defRPr/>
            </a:pPr>
            <a:endParaRPr lang="en-US" altLang="en-US" sz="1300" dirty="0" smtClean="0"/>
          </a:p>
          <a:p>
            <a:pPr lvl="1">
              <a:defRPr/>
            </a:pPr>
            <a:r>
              <a:rPr lang="en-US" altLang="en-US" sz="2000" b="1" u="sng" dirty="0" smtClean="0">
                <a:solidFill>
                  <a:srgbClr val="D60093"/>
                </a:solidFill>
              </a:rPr>
              <a:t>CT/CAT</a:t>
            </a:r>
            <a:r>
              <a:rPr lang="en-US" altLang="en-US" sz="2000" dirty="0" smtClean="0"/>
              <a:t> (</a:t>
            </a: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</a:rPr>
              <a:t>c</a:t>
            </a:r>
            <a:r>
              <a:rPr lang="en-US" altLang="en-US" sz="2000" dirty="0" smtClean="0"/>
              <a:t>omputerized </a:t>
            </a: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</a:rPr>
              <a:t>a</a:t>
            </a:r>
            <a:r>
              <a:rPr lang="en-US" altLang="en-US" sz="2000" dirty="0" smtClean="0"/>
              <a:t>xial </a:t>
            </a:r>
            <a:r>
              <a:rPr lang="en-US" altLang="en-US" sz="2000" dirty="0" smtClean="0">
                <a:solidFill>
                  <a:schemeClr val="accent5">
                    <a:lumMod val="75000"/>
                  </a:schemeClr>
                </a:solidFill>
              </a:rPr>
              <a:t>t</a:t>
            </a:r>
            <a:r>
              <a:rPr lang="en-US" altLang="en-US" sz="2000" dirty="0" smtClean="0"/>
              <a:t>omography) – </a:t>
            </a:r>
          </a:p>
          <a:p>
            <a:pPr lvl="2">
              <a:defRPr/>
            </a:pPr>
            <a:r>
              <a:rPr lang="en-US" altLang="en-US" sz="1800" dirty="0" smtClean="0"/>
              <a:t>Imaging technique that uses </a:t>
            </a:r>
            <a:r>
              <a:rPr lang="en-US" altLang="en-US" sz="1800" b="1" dirty="0" smtClean="0">
                <a:solidFill>
                  <a:schemeClr val="accent5">
                    <a:lumMod val="75000"/>
                  </a:schemeClr>
                </a:solidFill>
              </a:rPr>
              <a:t>X-rays</a:t>
            </a:r>
            <a:r>
              <a:rPr lang="en-US" altLang="en-US" sz="1800" dirty="0" smtClean="0">
                <a:solidFill>
                  <a:schemeClr val="accent5">
                    <a:lumMod val="75000"/>
                  </a:schemeClr>
                </a:solidFill>
              </a:rPr>
              <a:t> </a:t>
            </a:r>
            <a:r>
              <a:rPr lang="en-US" altLang="en-US" sz="1800" dirty="0" smtClean="0"/>
              <a:t>to reconstruct the body’s </a:t>
            </a:r>
            <a:r>
              <a:rPr lang="en-US" altLang="en-US" sz="1800" b="1" dirty="0" smtClean="0">
                <a:solidFill>
                  <a:schemeClr val="accent5">
                    <a:lumMod val="75000"/>
                  </a:schemeClr>
                </a:solidFill>
              </a:rPr>
              <a:t>3-D</a:t>
            </a:r>
            <a:r>
              <a:rPr lang="en-US" altLang="en-US" sz="1800" dirty="0" smtClean="0"/>
              <a:t> structure</a:t>
            </a:r>
          </a:p>
        </p:txBody>
      </p:sp>
      <p:pic>
        <p:nvPicPr>
          <p:cNvPr id="52228" name="Picture 4" descr="dro0707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638" y="0"/>
            <a:ext cx="3484562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2229" name="Picture 5" descr="739_ct_scan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2400" y="4495800"/>
            <a:ext cx="2146300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2230" name="Text Box 6"/>
          <p:cNvSpPr txBox="1">
            <a:spLocks noChangeArrowheads="1"/>
          </p:cNvSpPr>
          <p:nvPr/>
        </p:nvSpPr>
        <p:spPr bwMode="auto">
          <a:xfrm>
            <a:off x="2286000" y="6334125"/>
            <a:ext cx="1905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CT/CAT scanning machine</a:t>
            </a:r>
          </a:p>
        </p:txBody>
      </p:sp>
    </p:spTree>
    <p:extLst>
      <p:ext uri="{BB962C8B-B14F-4D97-AF65-F5344CB8AC3E}">
        <p14:creationId xmlns:p14="http://schemas.microsoft.com/office/powerpoint/2010/main" val="206031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2286000" y="762000"/>
            <a:ext cx="6172200" cy="1219200"/>
          </a:xfrm>
        </p:spPr>
        <p:txBody>
          <a:bodyPr>
            <a:normAutofit fontScale="90000"/>
          </a:bodyPr>
          <a:lstStyle/>
          <a:p>
            <a:pPr>
              <a:defRPr/>
            </a:pPr>
            <a:r>
              <a:rPr lang="en-US">
                <a:solidFill>
                  <a:schemeClr val="tx1"/>
                </a:solidFill>
              </a:rPr>
              <a:t>Clinical (Diagnostic) Terminology</a:t>
            </a:r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sz="half" idx="4294967295"/>
          </p:nvPr>
        </p:nvSpPr>
        <p:spPr>
          <a:xfrm>
            <a:off x="838200" y="2209800"/>
            <a:ext cx="5181600" cy="4648200"/>
          </a:xfrm>
        </p:spPr>
        <p:txBody>
          <a:bodyPr/>
          <a:lstStyle/>
          <a:p>
            <a:pPr lvl="1">
              <a:defRPr/>
            </a:pPr>
            <a:r>
              <a:rPr lang="en-US" altLang="en-US" sz="2000" b="1" u="sng" dirty="0" smtClean="0">
                <a:solidFill>
                  <a:srgbClr val="6600FF"/>
                </a:solidFill>
              </a:rPr>
              <a:t>PET</a:t>
            </a:r>
            <a:r>
              <a:rPr lang="en-US" altLang="en-US" sz="2000" dirty="0" smtClean="0"/>
              <a:t> (</a:t>
            </a:r>
            <a:r>
              <a:rPr lang="en-US" altLang="en-US" sz="2000" dirty="0" smtClean="0">
                <a:solidFill>
                  <a:srgbClr val="6600FF"/>
                </a:solidFill>
              </a:rPr>
              <a:t>p</a:t>
            </a:r>
            <a:r>
              <a:rPr lang="en-US" altLang="en-US" sz="2000" dirty="0" smtClean="0"/>
              <a:t>ositron </a:t>
            </a:r>
            <a:r>
              <a:rPr lang="en-US" altLang="en-US" sz="2000" dirty="0" smtClean="0">
                <a:solidFill>
                  <a:srgbClr val="6600FF"/>
                </a:solidFill>
              </a:rPr>
              <a:t>e</a:t>
            </a:r>
            <a:r>
              <a:rPr lang="en-US" altLang="en-US" sz="2000" dirty="0" smtClean="0"/>
              <a:t>mission </a:t>
            </a:r>
            <a:r>
              <a:rPr lang="en-US" altLang="en-US" sz="2000" dirty="0" smtClean="0">
                <a:solidFill>
                  <a:srgbClr val="6600FF"/>
                </a:solidFill>
              </a:rPr>
              <a:t>t</a:t>
            </a:r>
            <a:r>
              <a:rPr lang="en-US" altLang="en-US" sz="2000" dirty="0" smtClean="0"/>
              <a:t>omography) –</a:t>
            </a:r>
          </a:p>
          <a:p>
            <a:pPr lvl="2">
              <a:defRPr/>
            </a:pPr>
            <a:r>
              <a:rPr lang="en-US" altLang="en-US" sz="1800" dirty="0" smtClean="0"/>
              <a:t>Imaging technique that shows the </a:t>
            </a:r>
            <a:r>
              <a:rPr lang="en-US" altLang="en-US" sz="1800" b="1" dirty="0" smtClean="0">
                <a:solidFill>
                  <a:srgbClr val="6600FF"/>
                </a:solidFill>
              </a:rPr>
              <a:t>chemical functioning &amp; structure </a:t>
            </a:r>
            <a:r>
              <a:rPr lang="en-US" altLang="en-US" sz="1800" dirty="0" smtClean="0"/>
              <a:t>of organs</a:t>
            </a:r>
          </a:p>
          <a:p>
            <a:pPr lvl="2">
              <a:defRPr/>
            </a:pPr>
            <a:endParaRPr lang="en-US" altLang="en-US" sz="1300" dirty="0" smtClean="0"/>
          </a:p>
          <a:p>
            <a:pPr lvl="1">
              <a:defRPr/>
            </a:pPr>
            <a:r>
              <a:rPr lang="en-US" altLang="en-US" sz="2000" b="1" u="sng" dirty="0" smtClean="0">
                <a:solidFill>
                  <a:schemeClr val="accent2">
                    <a:lumMod val="75000"/>
                  </a:schemeClr>
                </a:solidFill>
              </a:rPr>
              <a:t>MRI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</a:rPr>
              <a:t> </a:t>
            </a:r>
            <a:r>
              <a:rPr lang="en-US" altLang="en-US" sz="2000" dirty="0" smtClean="0"/>
              <a:t>(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</a:rPr>
              <a:t>m</a:t>
            </a:r>
            <a:r>
              <a:rPr lang="en-US" altLang="en-US" sz="2000" dirty="0" smtClean="0"/>
              <a:t>agnetic 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</a:rPr>
              <a:t>r</a:t>
            </a:r>
            <a:r>
              <a:rPr lang="en-US" altLang="en-US" sz="2000" dirty="0" smtClean="0"/>
              <a:t>esonance </a:t>
            </a:r>
            <a:r>
              <a:rPr lang="en-US" altLang="en-US" sz="2000" dirty="0" smtClean="0">
                <a:solidFill>
                  <a:schemeClr val="accent2">
                    <a:lumMod val="75000"/>
                  </a:schemeClr>
                </a:solidFill>
              </a:rPr>
              <a:t>i</a:t>
            </a:r>
            <a:r>
              <a:rPr lang="en-US" altLang="en-US" sz="2000" dirty="0" smtClean="0"/>
              <a:t>maging) –</a:t>
            </a:r>
          </a:p>
          <a:p>
            <a:pPr lvl="2">
              <a:defRPr/>
            </a:pPr>
            <a:r>
              <a:rPr lang="en-US" altLang="en-US" sz="1800" dirty="0" smtClean="0"/>
              <a:t>Imaging technique that uses a </a:t>
            </a:r>
            <a:r>
              <a:rPr lang="en-US" altLang="en-US" sz="1800" b="1" dirty="0" smtClean="0">
                <a:solidFill>
                  <a:schemeClr val="accent2">
                    <a:lumMod val="75000"/>
                  </a:schemeClr>
                </a:solidFill>
              </a:rPr>
              <a:t>magnetic field &amp; radio waves </a:t>
            </a:r>
            <a:r>
              <a:rPr lang="en-US" altLang="en-US" sz="1800" dirty="0" smtClean="0"/>
              <a:t>to show subtle structure differences</a:t>
            </a:r>
          </a:p>
          <a:p>
            <a:pPr lvl="2">
              <a:defRPr/>
            </a:pPr>
            <a:endParaRPr lang="en-US" altLang="en-US" sz="1300" dirty="0" smtClean="0"/>
          </a:p>
          <a:p>
            <a:pPr lvl="1">
              <a:defRPr/>
            </a:pPr>
            <a:r>
              <a:rPr lang="en-US" altLang="en-US" sz="2000" b="1" u="sng" dirty="0" smtClean="0">
                <a:solidFill>
                  <a:srgbClr val="D60093"/>
                </a:solidFill>
              </a:rPr>
              <a:t>Ultrasound</a:t>
            </a:r>
            <a:r>
              <a:rPr lang="en-US" altLang="en-US" sz="2000" dirty="0" smtClean="0"/>
              <a:t> – </a:t>
            </a:r>
          </a:p>
          <a:p>
            <a:pPr lvl="2">
              <a:defRPr/>
            </a:pPr>
            <a:r>
              <a:rPr lang="en-US" altLang="en-US" sz="1800" dirty="0" smtClean="0"/>
              <a:t>Imaging technique that uses brief bursts of </a:t>
            </a:r>
            <a:r>
              <a:rPr lang="en-US" altLang="en-US" sz="1800" b="1" dirty="0" smtClean="0">
                <a:solidFill>
                  <a:srgbClr val="D60093"/>
                </a:solidFill>
              </a:rPr>
              <a:t>high-frequency sound waves </a:t>
            </a:r>
            <a:r>
              <a:rPr lang="en-US" altLang="en-US" sz="1800" dirty="0" smtClean="0"/>
              <a:t>reflected by internal structures</a:t>
            </a:r>
          </a:p>
        </p:txBody>
      </p:sp>
      <p:pic>
        <p:nvPicPr>
          <p:cNvPr id="53252" name="Picture 4" descr="PET20YEAROLD_HIGH"/>
          <p:cNvPicPr>
            <a:picLocks noChangeAspect="1" noChangeArrowheads="1"/>
          </p:cNvPicPr>
          <p:nvPr>
            <p:ph type="clipArt" sz="half" idx="4294967295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0" y="0"/>
            <a:ext cx="2052638" cy="2138363"/>
          </a:xfrm>
          <a:noFill/>
        </p:spPr>
      </p:pic>
      <p:sp>
        <p:nvSpPr>
          <p:cNvPr id="53253" name="Text Box 5"/>
          <p:cNvSpPr txBox="1">
            <a:spLocks noChangeArrowheads="1"/>
          </p:cNvSpPr>
          <p:nvPr/>
        </p:nvSpPr>
        <p:spPr bwMode="auto">
          <a:xfrm>
            <a:off x="76200" y="2209800"/>
            <a:ext cx="990600" cy="7381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PET scan of 20-yr old’s brain</a:t>
            </a:r>
          </a:p>
        </p:txBody>
      </p:sp>
      <p:pic>
        <p:nvPicPr>
          <p:cNvPr id="53254" name="Picture 6" descr="mri-scanner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76950" y="2590800"/>
            <a:ext cx="3067050" cy="2359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53255" name="Picture 7" descr="2d_ultrasound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705600" y="4976813"/>
            <a:ext cx="2398713" cy="1804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3256" name="Text Box 8"/>
          <p:cNvSpPr txBox="1">
            <a:spLocks noChangeArrowheads="1"/>
          </p:cNvSpPr>
          <p:nvPr/>
        </p:nvSpPr>
        <p:spPr bwMode="auto">
          <a:xfrm>
            <a:off x="5257800" y="6473825"/>
            <a:ext cx="2057400" cy="3079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spcBef>
                <a:spcPts val="600"/>
              </a:spcBef>
              <a:buClr>
                <a:schemeClr val="tx2"/>
              </a:buClr>
              <a:buSzPct val="73000"/>
              <a:buFont typeface="Wingdings 2" panose="05020102010507070707" pitchFamily="18" charset="2"/>
              <a:buChar char=""/>
              <a:defRPr sz="2600">
                <a:solidFill>
                  <a:schemeClr val="tx1"/>
                </a:solidFill>
                <a:latin typeface="Trebuchet MS" panose="020B0603020202020204" pitchFamily="34" charset="0"/>
              </a:defRPr>
            </a:lvl1pPr>
            <a:lvl2pPr marL="742950" indent="-285750">
              <a:spcBef>
                <a:spcPts val="5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"/>
              <a:defRPr sz="2300">
                <a:solidFill>
                  <a:srgbClr val="6C6C6C"/>
                </a:solidFill>
                <a:latin typeface="Trebuchet MS" panose="020B0603020202020204" pitchFamily="34" charset="0"/>
              </a:defRPr>
            </a:lvl2pPr>
            <a:lvl3pPr marL="1143000" indent="-228600">
              <a:spcBef>
                <a:spcPts val="400"/>
              </a:spcBef>
              <a:buClr>
                <a:srgbClr val="F9B639"/>
              </a:buClr>
              <a:buSzPct val="60000"/>
              <a:buFont typeface="Wingdings" panose="05000000000000000000" pitchFamily="2" charset="2"/>
              <a:buChar char=""/>
              <a:defRPr sz="2000">
                <a:solidFill>
                  <a:schemeClr val="tx1"/>
                </a:solidFill>
                <a:latin typeface="Trebuchet MS" panose="020B0603020202020204" pitchFamily="34" charset="0"/>
              </a:defRPr>
            </a:lvl3pPr>
            <a:lvl4pPr marL="1600200" indent="-228600">
              <a:spcBef>
                <a:spcPct val="20000"/>
              </a:spcBef>
              <a:buClr>
                <a:srgbClr val="F9B639"/>
              </a:buClr>
              <a:buSzPct val="80000"/>
              <a:buFont typeface="Wingdings 2" panose="05020102010507070707" pitchFamily="18" charset="2"/>
              <a:buChar char=""/>
              <a:defRPr sz="2000">
                <a:solidFill>
                  <a:srgbClr val="6C6C6C"/>
                </a:solidFill>
                <a:latin typeface="Trebuchet MS" panose="020B0603020202020204" pitchFamily="34" charset="0"/>
              </a:defRPr>
            </a:lvl4pPr>
            <a:lvl5pPr marL="2057400" indent="-228600">
              <a:spcBef>
                <a:spcPts val="400"/>
              </a:spcBef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5pPr>
            <a:lvl6pPr marL="25146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6pPr>
            <a:lvl7pPr marL="29718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7pPr>
            <a:lvl8pPr marL="34290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8pPr>
            <a:lvl9pPr marL="3886200" indent="-228600" eaLnBrk="0" fontAlgn="base" hangingPunct="0">
              <a:spcBef>
                <a:spcPts val="400"/>
              </a:spcBef>
              <a:spcAft>
                <a:spcPct val="0"/>
              </a:spcAft>
              <a:buClr>
                <a:srgbClr val="F9B639"/>
              </a:buClr>
              <a:buSzPct val="70000"/>
              <a:buFont typeface="Wingdings" panose="05000000000000000000" pitchFamily="2" charset="2"/>
              <a:buChar char=""/>
              <a:defRPr>
                <a:solidFill>
                  <a:schemeClr val="tx1"/>
                </a:solidFill>
                <a:latin typeface="Trebuchet MS" panose="020B0603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ClrTx/>
              <a:buSzTx/>
              <a:buFontTx/>
              <a:buNone/>
            </a:pPr>
            <a:r>
              <a:rPr lang="en-US" altLang="en-US" sz="1400">
                <a:latin typeface="Arial" panose="020B0604020202020204" pitchFamily="34" charset="0"/>
              </a:rPr>
              <a:t>Fetal ultrasound</a:t>
            </a:r>
          </a:p>
        </p:txBody>
      </p:sp>
    </p:spTree>
    <p:extLst>
      <p:ext uri="{BB962C8B-B14F-4D97-AF65-F5344CB8AC3E}">
        <p14:creationId xmlns:p14="http://schemas.microsoft.com/office/powerpoint/2010/main" val="21868314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139</Words>
  <Application>Microsoft Office PowerPoint</Application>
  <PresentationFormat>On-screen Show (4:3)</PresentationFormat>
  <Paragraphs>20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8" baseType="lpstr">
      <vt:lpstr>Arial</vt:lpstr>
      <vt:lpstr>Calibri</vt:lpstr>
      <vt:lpstr>Calibri Light</vt:lpstr>
      <vt:lpstr>Impact</vt:lpstr>
      <vt:lpstr>Office Theme</vt:lpstr>
      <vt:lpstr>PowerPoint Presentation</vt:lpstr>
      <vt:lpstr>Clinical (Diagnostic) Terminology</vt:lpstr>
      <vt:lpstr>Clinical (Diagnostic) Terminology</vt:lpstr>
    </vt:vector>
  </TitlesOfParts>
  <Company>Chandler Unified School District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Andrews, Amalia</dc:creator>
  <cp:lastModifiedBy>Andrews, Amalia</cp:lastModifiedBy>
  <cp:revision>1</cp:revision>
  <dcterms:created xsi:type="dcterms:W3CDTF">2015-08-07T17:51:37Z</dcterms:created>
  <dcterms:modified xsi:type="dcterms:W3CDTF">2015-08-07T17:52:29Z</dcterms:modified>
</cp:coreProperties>
</file>