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2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7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9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FF39-A4D5-4397-8DB5-AC7E41AB137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CE12-36D5-4B07-8B27-9F44AE3B0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index_clip_image002_0012"/>
          <p:cNvPicPr>
            <a:picLocks noChangeAspect="1" noChangeArrowheads="1"/>
          </p:cNvPicPr>
          <p:nvPr/>
        </p:nvPicPr>
        <p:blipFill>
          <a:blip r:embed="rId2">
            <a:lum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7" t="50000" r="1479" b="2441"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WordArt 8"/>
          <p:cNvSpPr>
            <a:spLocks noChangeArrowheads="1" noChangeShapeType="1" noTextEdit="1"/>
          </p:cNvSpPr>
          <p:nvPr/>
        </p:nvSpPr>
        <p:spPr bwMode="auto">
          <a:xfrm>
            <a:off x="533400" y="-152400"/>
            <a:ext cx="8077200" cy="6629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Unit 1, Pt 4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Looking Inside the Body</a:t>
            </a:r>
          </a:p>
        </p:txBody>
      </p:sp>
    </p:spTree>
    <p:extLst>
      <p:ext uri="{BB962C8B-B14F-4D97-AF65-F5344CB8AC3E}">
        <p14:creationId xmlns:p14="http://schemas.microsoft.com/office/powerpoint/2010/main" val="28280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152400"/>
            <a:ext cx="4572000" cy="160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Clinical (Diagnostic) Terminology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29000" y="2057400"/>
            <a:ext cx="4648200" cy="4800600"/>
          </a:xfrm>
        </p:spPr>
        <p:txBody>
          <a:bodyPr/>
          <a:lstStyle/>
          <a:p>
            <a:pPr>
              <a:defRPr/>
            </a:pPr>
            <a:r>
              <a:rPr lang="en-US" altLang="en-US" sz="2400" b="1" u="sng" dirty="0" smtClean="0">
                <a:solidFill>
                  <a:srgbClr val="009900"/>
                </a:solidFill>
              </a:rPr>
              <a:t>Radiography</a:t>
            </a:r>
            <a:r>
              <a:rPr lang="en-US" altLang="en-US" sz="2400" dirty="0" smtClean="0"/>
              <a:t> –</a:t>
            </a:r>
          </a:p>
          <a:p>
            <a:pPr lvl="1">
              <a:defRPr/>
            </a:pPr>
            <a:r>
              <a:rPr lang="en-US" altLang="en-US" sz="2000" dirty="0" smtClean="0">
                <a:cs typeface="Arial" pitchFamily="34" charset="0"/>
              </a:rPr>
              <a:t>Film records (radiographs) of internal structures of the body made by electromagnetic radiation </a:t>
            </a:r>
            <a:r>
              <a:rPr lang="en-US" altLang="en-US" sz="2000" i="1" dirty="0" smtClean="0">
                <a:cs typeface="Arial" pitchFamily="34" charset="0"/>
              </a:rPr>
              <a:t>(X-rays, gamma rays, radio waves</a:t>
            </a:r>
            <a:r>
              <a:rPr lang="en-US" altLang="en-US" sz="2000" dirty="0" smtClean="0">
                <a:cs typeface="Arial" pitchFamily="34" charset="0"/>
              </a:rPr>
              <a:t>) passing through the body to act on special film</a:t>
            </a:r>
          </a:p>
          <a:p>
            <a:pPr lvl="1">
              <a:defRPr/>
            </a:pPr>
            <a:endParaRPr lang="en-US" altLang="en-US" sz="1300" dirty="0" smtClean="0"/>
          </a:p>
          <a:p>
            <a:pPr lvl="1">
              <a:defRPr/>
            </a:pPr>
            <a:r>
              <a:rPr lang="en-US" altLang="en-US" sz="2000" b="1" u="sng" dirty="0" smtClean="0">
                <a:solidFill>
                  <a:srgbClr val="D60093"/>
                </a:solidFill>
              </a:rPr>
              <a:t>CT/CAT</a:t>
            </a:r>
            <a:r>
              <a:rPr lang="en-US" altLang="en-US" sz="2000" dirty="0" smtClean="0"/>
              <a:t> (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altLang="en-US" sz="2000" dirty="0" smtClean="0"/>
              <a:t>omputerized 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altLang="en-US" sz="2000" dirty="0" smtClean="0"/>
              <a:t>xial </a:t>
            </a:r>
            <a:r>
              <a:rPr lang="en-US" altLang="en-US" sz="2000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altLang="en-US" sz="2000" dirty="0" smtClean="0"/>
              <a:t>omography) – </a:t>
            </a:r>
          </a:p>
          <a:p>
            <a:pPr lvl="2">
              <a:defRPr/>
            </a:pPr>
            <a:r>
              <a:rPr lang="en-US" altLang="en-US" sz="1800" dirty="0" smtClean="0"/>
              <a:t>Imaging technique that uses </a:t>
            </a:r>
            <a:r>
              <a:rPr lang="en-US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X-rays</a:t>
            </a:r>
            <a:r>
              <a:rPr lang="en-US" alt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1800" dirty="0" smtClean="0"/>
              <a:t>to reconstruct the body’s </a:t>
            </a:r>
            <a:r>
              <a:rPr lang="en-US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3-D</a:t>
            </a:r>
            <a:r>
              <a:rPr lang="en-US" altLang="en-US" sz="1800" dirty="0" smtClean="0"/>
              <a:t> structure</a:t>
            </a:r>
          </a:p>
        </p:txBody>
      </p:sp>
      <p:pic>
        <p:nvPicPr>
          <p:cNvPr id="52228" name="Picture 4" descr="dro0707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34845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739_ct_sc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800"/>
            <a:ext cx="2146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0" y="63341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CT/CAT scanning machine</a:t>
            </a:r>
          </a:p>
        </p:txBody>
      </p:sp>
    </p:spTree>
    <p:extLst>
      <p:ext uri="{BB962C8B-B14F-4D97-AF65-F5344CB8AC3E}">
        <p14:creationId xmlns:p14="http://schemas.microsoft.com/office/powerpoint/2010/main" val="20603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762000"/>
            <a:ext cx="6172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Clinical (Diagnostic) Terminology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209800"/>
            <a:ext cx="5181600" cy="4648200"/>
          </a:xfrm>
        </p:spPr>
        <p:txBody>
          <a:bodyPr/>
          <a:lstStyle/>
          <a:p>
            <a:pPr lvl="1">
              <a:defRPr/>
            </a:pPr>
            <a:r>
              <a:rPr lang="en-US" altLang="en-US" sz="2000" b="1" u="sng" dirty="0" smtClean="0">
                <a:solidFill>
                  <a:srgbClr val="6600FF"/>
                </a:solidFill>
              </a:rPr>
              <a:t>PET</a:t>
            </a:r>
            <a:r>
              <a:rPr lang="en-US" altLang="en-US" sz="2000" dirty="0" smtClean="0"/>
              <a:t> (</a:t>
            </a:r>
            <a:r>
              <a:rPr lang="en-US" altLang="en-US" sz="2000" dirty="0" smtClean="0">
                <a:solidFill>
                  <a:srgbClr val="6600FF"/>
                </a:solidFill>
              </a:rPr>
              <a:t>p</a:t>
            </a:r>
            <a:r>
              <a:rPr lang="en-US" altLang="en-US" sz="2000" dirty="0" smtClean="0"/>
              <a:t>ositron </a:t>
            </a:r>
            <a:r>
              <a:rPr lang="en-US" altLang="en-US" sz="2000" dirty="0" smtClean="0">
                <a:solidFill>
                  <a:srgbClr val="6600FF"/>
                </a:solidFill>
              </a:rPr>
              <a:t>e</a:t>
            </a:r>
            <a:r>
              <a:rPr lang="en-US" altLang="en-US" sz="2000" dirty="0" smtClean="0"/>
              <a:t>mission </a:t>
            </a:r>
            <a:r>
              <a:rPr lang="en-US" altLang="en-US" sz="2000" dirty="0" smtClean="0">
                <a:solidFill>
                  <a:srgbClr val="6600FF"/>
                </a:solidFill>
              </a:rPr>
              <a:t>t</a:t>
            </a:r>
            <a:r>
              <a:rPr lang="en-US" altLang="en-US" sz="2000" dirty="0" smtClean="0"/>
              <a:t>omography) –</a:t>
            </a:r>
          </a:p>
          <a:p>
            <a:pPr lvl="2">
              <a:defRPr/>
            </a:pPr>
            <a:r>
              <a:rPr lang="en-US" altLang="en-US" sz="1800" dirty="0" smtClean="0"/>
              <a:t>Imaging technique that shows the </a:t>
            </a:r>
            <a:r>
              <a:rPr lang="en-US" altLang="en-US" sz="1800" b="1" dirty="0" smtClean="0">
                <a:solidFill>
                  <a:srgbClr val="6600FF"/>
                </a:solidFill>
              </a:rPr>
              <a:t>chemical functioning &amp; structure </a:t>
            </a:r>
            <a:r>
              <a:rPr lang="en-US" altLang="en-US" sz="1800" dirty="0" smtClean="0"/>
              <a:t>of organs</a:t>
            </a:r>
          </a:p>
          <a:p>
            <a:pPr lvl="2">
              <a:defRPr/>
            </a:pPr>
            <a:endParaRPr lang="en-US" altLang="en-US" sz="1300" dirty="0" smtClean="0"/>
          </a:p>
          <a:p>
            <a:pPr lvl="1">
              <a:defRPr/>
            </a:pPr>
            <a:r>
              <a:rPr lang="en-US" alt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MRI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2000" dirty="0" smtClean="0"/>
              <a:t>(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altLang="en-US" sz="2000" dirty="0" smtClean="0"/>
              <a:t>agnetic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altLang="en-US" sz="2000" dirty="0" smtClean="0"/>
              <a:t>esonance 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en-US" sz="2000" dirty="0" smtClean="0"/>
              <a:t>maging) –</a:t>
            </a:r>
          </a:p>
          <a:p>
            <a:pPr lvl="2">
              <a:defRPr/>
            </a:pPr>
            <a:r>
              <a:rPr lang="en-US" altLang="en-US" sz="1800" dirty="0" smtClean="0"/>
              <a:t>Imaging technique that uses a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</a:rPr>
              <a:t>magnetic field &amp; radio waves </a:t>
            </a:r>
            <a:r>
              <a:rPr lang="en-US" altLang="en-US" sz="1800" dirty="0" smtClean="0"/>
              <a:t>to show subtle structure differences</a:t>
            </a:r>
          </a:p>
          <a:p>
            <a:pPr lvl="2">
              <a:defRPr/>
            </a:pPr>
            <a:endParaRPr lang="en-US" altLang="en-US" sz="1300" dirty="0" smtClean="0"/>
          </a:p>
          <a:p>
            <a:pPr lvl="1">
              <a:defRPr/>
            </a:pPr>
            <a:r>
              <a:rPr lang="en-US" altLang="en-US" sz="2000" b="1" u="sng" dirty="0" smtClean="0">
                <a:solidFill>
                  <a:srgbClr val="D60093"/>
                </a:solidFill>
              </a:rPr>
              <a:t>Ultrasound</a:t>
            </a:r>
            <a:r>
              <a:rPr lang="en-US" altLang="en-US" sz="2000" dirty="0" smtClean="0"/>
              <a:t> – </a:t>
            </a:r>
          </a:p>
          <a:p>
            <a:pPr lvl="2">
              <a:defRPr/>
            </a:pPr>
            <a:r>
              <a:rPr lang="en-US" altLang="en-US" sz="1800" dirty="0" smtClean="0"/>
              <a:t>Imaging technique that uses brief bursts of </a:t>
            </a:r>
            <a:r>
              <a:rPr lang="en-US" altLang="en-US" sz="1800" b="1" dirty="0" smtClean="0">
                <a:solidFill>
                  <a:srgbClr val="D60093"/>
                </a:solidFill>
              </a:rPr>
              <a:t>high-frequency sound waves </a:t>
            </a:r>
            <a:r>
              <a:rPr lang="en-US" altLang="en-US" sz="1800" dirty="0" smtClean="0"/>
              <a:t>reflected by internal structures</a:t>
            </a:r>
          </a:p>
        </p:txBody>
      </p:sp>
      <p:pic>
        <p:nvPicPr>
          <p:cNvPr id="53252" name="Picture 4" descr="PET20YEAROLD_HIGH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052638" cy="2138363"/>
          </a:xfr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200" y="2209800"/>
            <a:ext cx="990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PET scan of 20-yr old’s brain</a:t>
            </a:r>
          </a:p>
        </p:txBody>
      </p:sp>
      <p:pic>
        <p:nvPicPr>
          <p:cNvPr id="53254" name="Picture 6" descr="mri-sc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2590800"/>
            <a:ext cx="30670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7" descr="2d_ultras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76813"/>
            <a:ext cx="2398713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257800" y="6473825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Fetal ultrasound</a:t>
            </a:r>
          </a:p>
        </p:txBody>
      </p:sp>
    </p:spTree>
    <p:extLst>
      <p:ext uri="{BB962C8B-B14F-4D97-AF65-F5344CB8AC3E}">
        <p14:creationId xmlns:p14="http://schemas.microsoft.com/office/powerpoint/2010/main" val="21868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PowerPoint Presentation</vt:lpstr>
      <vt:lpstr>Clinical (Diagnostic) Terminology</vt:lpstr>
      <vt:lpstr>Clinical (Diagnostic) Terminology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Amalia</dc:creator>
  <cp:lastModifiedBy>Andrews, Amalia</cp:lastModifiedBy>
  <cp:revision>1</cp:revision>
  <dcterms:created xsi:type="dcterms:W3CDTF">2015-08-07T17:51:37Z</dcterms:created>
  <dcterms:modified xsi:type="dcterms:W3CDTF">2015-08-07T17:52:29Z</dcterms:modified>
</cp:coreProperties>
</file>